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embeddedFontLst>
    <p:embeddedFont>
      <p:font typeface="Inter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9" d="100"/>
          <a:sy n="79" d="100"/>
        </p:scale>
        <p:origin x="-178" y="-1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-14-2.svg>
</file>

<file path=ppt/media/image-4-2.svg>
</file>

<file path=ppt/media/image-4-4.svg>
</file>

<file path=ppt/media/image-4-6.svg>
</file>

<file path=ppt/media/image-4-8.svg>
</file>

<file path=ppt/media/image-6-2.svg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2A04D-1D9D-471D-9E26-65D9C8E0799B}" type="datetimeFigureOut">
              <a:rPr lang="pt-BR" smtClean="0"/>
              <a:t>17/01/2026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D3E78-18F3-4FFF-BD2A-E783AEDD1A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7987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-14-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-4-8.svg"/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-4-6.svg"/><Relationship Id="rId5" Type="http://schemas.openxmlformats.org/officeDocument/2006/relationships/image" Target="../media/image-4-4.svg"/><Relationship Id="rId4" Type="http://schemas.openxmlformats.org/officeDocument/2006/relationships/image" Target="../media/image-4-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-6-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Genética: Primeira Lei de Mendel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Ciências - 9º ano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476851"/>
            <a:ext cx="2256830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544836"/>
            <a:ext cx="198465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ATIVIDADES PRÁTICAS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99382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Vamos Praticar!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290095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3256002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7" name="Text 5"/>
          <p:cNvSpPr/>
          <p:nvPr/>
        </p:nvSpPr>
        <p:spPr>
          <a:xfrm>
            <a:off x="793790" y="3430310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Atividade 1: Resolução de Problemas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427505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 grupos, resolver cruzamentos genéticos usando o quadrado de Punnett com diferentes características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216962" y="290095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3256002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1" name="Text 9"/>
          <p:cNvSpPr/>
          <p:nvPr/>
        </p:nvSpPr>
        <p:spPr>
          <a:xfrm>
            <a:off x="5216962" y="3430310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Atividade 2: Árvore Genealógica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16962" y="427505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Criar uma árvore genealógica da própria família identificando características hereditárias visíveis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640133" y="290095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640133" y="3256002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5" name="Text 13"/>
          <p:cNvSpPr/>
          <p:nvPr/>
        </p:nvSpPr>
        <p:spPr>
          <a:xfrm>
            <a:off x="9640133" y="3430310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Atividade 3: Simulação Prática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640133" y="4275058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Usar moedas ou dados para simular a segregação aleatória de alelos durante a formação de gametas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5788938"/>
            <a:ext cx="13042821" cy="963811"/>
          </a:xfrm>
          <a:prstGeom prst="roundRect">
            <a:avLst>
              <a:gd name="adj" fmla="val 9884"/>
            </a:avLst>
          </a:prstGeom>
          <a:solidFill>
            <a:srgbClr val="C7C9EA"/>
          </a:solidFill>
          <a:ln/>
        </p:spPr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6133028"/>
            <a:ext cx="283488" cy="226814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1530906" y="6072426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Material necessário: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Papel quadriculado, lápis de cor, moedas e dados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7860"/>
            <a:ext cx="506837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Exemplos do Cotidiano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948464"/>
            <a:ext cx="2411968" cy="149066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7226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 dos Olhos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21303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Alelos para olhos castanhos geralmente dominam sobre olhos azuis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948464"/>
            <a:ext cx="2411968" cy="1490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7226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Dobrar a Língua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21303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Capacidade de enrolar a língua é uma característica dominante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948464"/>
            <a:ext cx="2411968" cy="149066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7226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Lóbulo da Orelha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21303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Lóbulo solto é dominante sobre lóbulo preso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384340"/>
            <a:ext cx="1294567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4950B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459944"/>
            <a:ext cx="10071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AVALIAÇÃO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91654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 Será Avaliado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823686"/>
            <a:ext cx="4196358" cy="4021455"/>
          </a:xfrm>
          <a:prstGeom prst="roundRect">
            <a:avLst>
              <a:gd name="adj" fmla="val 236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24270" y="2854166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7" name="Text 5"/>
          <p:cNvSpPr/>
          <p:nvPr/>
        </p:nvSpPr>
        <p:spPr>
          <a:xfrm>
            <a:off x="2721888" y="297787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1051084" y="3761423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Participação nas Atividades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4606171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Engajamento nos exercícios em grupo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51084" y="541127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Colaboração com colegas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51084" y="585347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Qualidade das discussões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16962" y="2823686"/>
            <a:ext cx="4196358" cy="4021455"/>
          </a:xfrm>
          <a:prstGeom prst="roundRect">
            <a:avLst>
              <a:gd name="adj" fmla="val 236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247442" y="2854166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14" name="Text 12"/>
          <p:cNvSpPr/>
          <p:nvPr/>
        </p:nvSpPr>
        <p:spPr>
          <a:xfrm>
            <a:off x="7145060" y="297787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5474256" y="3761423"/>
            <a:ext cx="33985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Resolução de Problemas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474256" y="4251841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Uso correto do quadrado de Punnett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5474256" y="5056942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Cálculo de proporções genotípicas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474256" y="5862042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Interpretação de resultados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9640133" y="2823686"/>
            <a:ext cx="4196358" cy="4021455"/>
          </a:xfrm>
          <a:prstGeom prst="roundRect">
            <a:avLst>
              <a:gd name="adj" fmla="val 2369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9670613" y="2854166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DADBF1"/>
          </a:solidFill>
          <a:ln/>
        </p:spPr>
      </p:sp>
      <p:sp>
        <p:nvSpPr>
          <p:cNvPr id="21" name="Text 19"/>
          <p:cNvSpPr/>
          <p:nvPr/>
        </p:nvSpPr>
        <p:spPr>
          <a:xfrm>
            <a:off x="11568232" y="297787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97427" y="37614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Projeto Final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897427" y="4251841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Criação de árvore genealógica completa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9897427" y="5056942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Identificação correta de padrões hereditários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9897427" y="5862042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Apresentação clara e organizada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388507"/>
            <a:ext cx="2947987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456492"/>
            <a:ext cx="267581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DIFERENCIAÇÃO PEDAGÓGICA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905476"/>
            <a:ext cx="766405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Adaptações para Diferentes Níveis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3039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Suporte Adicional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20572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Tutoriais visuais passo a passo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062770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Cruzamentos mais simples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504968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Trabalho em duplas com colegas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947166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Glossário ilustrado de termos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288161" y="3039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Nível Regular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88161" y="3620572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Atividades padrão do plano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288161" y="4062770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Cruzamentos básicos (Aa × Aa)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288161" y="4504968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Trabalho em grupos pequenos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288161" y="4947166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Apoio do professor conforme necessário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782532" y="3039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Desafio Extra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782532" y="3620572"/>
            <a:ext cx="4069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Cruzamentos com múltiplas gerações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782532" y="4425672"/>
            <a:ext cx="4069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Pesquisa sobre doenças genéticas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9782532" y="5230773"/>
            <a:ext cx="4069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Apresentação sobre herança ligada ao sexo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782532" y="6035873"/>
            <a:ext cx="4069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Projetos de investigação independentes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587818"/>
            <a:ext cx="2284095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929878" y="1710214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655802"/>
            <a:ext cx="173974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USO RESPONSÁVEL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104787"/>
            <a:ext cx="733794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Inteligência Artificial na Genética</a:t>
            </a:r>
            <a:endParaRPr lang="en-US" sz="3550" dirty="0"/>
          </a:p>
        </p:txBody>
      </p:sp>
      <p:sp>
        <p:nvSpPr>
          <p:cNvPr id="6" name="Shape 3"/>
          <p:cNvSpPr/>
          <p:nvPr/>
        </p:nvSpPr>
        <p:spPr>
          <a:xfrm>
            <a:off x="793790" y="3011924"/>
            <a:ext cx="6407944" cy="2648783"/>
          </a:xfrm>
          <a:prstGeom prst="roundRect">
            <a:avLst>
              <a:gd name="adj" fmla="val 359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224" y="3246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✓ Usos Apropriados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3736777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Pesquisar informações sobre doenças genéticas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224" y="4178975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Criar visualizações de cruzamentos complexos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224" y="462117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Gerar exemplos adicionais para prática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224" y="50633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Verificar cálculos e proporções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428548" y="3011924"/>
            <a:ext cx="6408063" cy="2648783"/>
          </a:xfrm>
          <a:prstGeom prst="roundRect">
            <a:avLst>
              <a:gd name="adj" fmla="val 359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662982" y="3246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✗ Evitar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2982" y="3736777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Copiar respostas sem compreender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662982" y="417897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Substituir o raciocínio próprio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662982" y="4621173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Fazer toda a atividade pela IA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662982" y="5063371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Não conferir a precisão das informações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793790" y="591585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IA deve ser uma ferramenta de apoio ao aprendizado, não um substituto para o pensamento crítico e a compreensão dos conceitos fundamentais da genética.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58873" y="510064"/>
            <a:ext cx="1210628" cy="347901"/>
          </a:xfrm>
          <a:prstGeom prst="roundRect">
            <a:avLst>
              <a:gd name="adj" fmla="val 17884"/>
            </a:avLst>
          </a:prstGeom>
          <a:solidFill>
            <a:srgbClr val="DADBF1"/>
          </a:solidFill>
          <a:ln/>
        </p:spPr>
      </p:sp>
      <p:sp>
        <p:nvSpPr>
          <p:cNvPr id="3" name="Text 1"/>
          <p:cNvSpPr/>
          <p:nvPr/>
        </p:nvSpPr>
        <p:spPr>
          <a:xfrm>
            <a:off x="1569958" y="565547"/>
            <a:ext cx="988457" cy="236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INTRODUÇÃO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1458873" y="932021"/>
            <a:ext cx="4021098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História da Genética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458873" y="1839158"/>
            <a:ext cx="5630347" cy="118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Gregor Mendel, um monge austríaco, revolucionou a ciência ao estudar ervilhas em seu jardim. Entre 1856 e 1863, ele descobriu os princípios fundamentais da hereditariedade que usamos até hoje.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1458873" y="3190637"/>
            <a:ext cx="5630347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Suas observações cuidadosas revelaram padrões matemáticos na transmissão de características entre gerações.</a:t>
            </a:r>
            <a:endParaRPr lang="en-US" sz="14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563" y="1880830"/>
            <a:ext cx="5630347" cy="56303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263968"/>
            <a:ext cx="3062645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4950B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339572"/>
            <a:ext cx="277522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OBJETIVOS DE APRENDIZAGEM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796177"/>
            <a:ext cx="655998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 Que Vamos Aprender Hoje?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3043476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3012996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7" name="Shape 5"/>
          <p:cNvSpPr/>
          <p:nvPr/>
        </p:nvSpPr>
        <p:spPr>
          <a:xfrm>
            <a:off x="3657540" y="270331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sp>
        <p:nvSpPr>
          <p:cNvPr id="8" name="Text 6"/>
          <p:cNvSpPr/>
          <p:nvPr/>
        </p:nvSpPr>
        <p:spPr>
          <a:xfrm>
            <a:off x="3861614" y="287345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051084" y="3610451"/>
            <a:ext cx="44835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Compreender conceitos básicos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51084" y="4100870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Identificar genes, alelos, genótipo e fenótipo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548" y="3043476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12" name="Shape 10"/>
          <p:cNvSpPr/>
          <p:nvPr/>
        </p:nvSpPr>
        <p:spPr>
          <a:xfrm>
            <a:off x="7428548" y="3012996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3" name="Shape 11"/>
          <p:cNvSpPr/>
          <p:nvPr/>
        </p:nvSpPr>
        <p:spPr>
          <a:xfrm>
            <a:off x="10292298" y="270331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10496371" y="287345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685842" y="3610451"/>
            <a:ext cx="2922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Aplicar a Primeira Lei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685842" y="4100870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Entender a segregação dos fatores genéticos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5288042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18" name="Shape 16"/>
          <p:cNvSpPr/>
          <p:nvPr/>
        </p:nvSpPr>
        <p:spPr>
          <a:xfrm>
            <a:off x="793790" y="525756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9" name="Shape 17"/>
          <p:cNvSpPr/>
          <p:nvPr/>
        </p:nvSpPr>
        <p:spPr>
          <a:xfrm>
            <a:off x="3657540" y="494788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sp>
        <p:nvSpPr>
          <p:cNvPr id="20" name="Text 18"/>
          <p:cNvSpPr/>
          <p:nvPr/>
        </p:nvSpPr>
        <p:spPr>
          <a:xfrm>
            <a:off x="3861614" y="511802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1051084" y="5855018"/>
            <a:ext cx="38484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Usar o quadrado de Punnett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051084" y="634543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Prever características em gerações futuras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548" y="5288042"/>
            <a:ext cx="6408063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24" name="Shape 22"/>
          <p:cNvSpPr/>
          <p:nvPr/>
        </p:nvSpPr>
        <p:spPr>
          <a:xfrm>
            <a:off x="7428548" y="5257562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25" name="Shape 23"/>
          <p:cNvSpPr/>
          <p:nvPr/>
        </p:nvSpPr>
        <p:spPr>
          <a:xfrm>
            <a:off x="10292298" y="494788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sp>
        <p:nvSpPr>
          <p:cNvPr id="26" name="Text 24"/>
          <p:cNvSpPr/>
          <p:nvPr/>
        </p:nvSpPr>
        <p:spPr>
          <a:xfrm>
            <a:off x="10496371" y="511802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7685842" y="5855018"/>
            <a:ext cx="35459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Conectar com o cotidiano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7685842" y="6345436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Reconhecer hereditariedade em exemplos reais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696992"/>
            <a:ext cx="2817376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764977"/>
            <a:ext cx="254519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CONCEITOS FUNDAMENTAIS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13961"/>
            <a:ext cx="541627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Vocabulário da Genética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2121098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028224" y="235553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215390" y="2542580"/>
            <a:ext cx="306110" cy="30611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28224" y="32627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Gene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8224" y="3753207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Unidade da hereditariedade que determina características específicas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548" y="2121098"/>
            <a:ext cx="6408063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662982" y="235553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850148" y="2542580"/>
            <a:ext cx="306110" cy="30611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62982" y="32627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Alelo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7662982" y="3753207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Formas alternativas de um mesmo gene (ex: A ou a)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793790" y="4940260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1028224" y="517469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215390" y="5361742"/>
            <a:ext cx="306110" cy="306110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1028224" y="6081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Genótipo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1028224" y="6572369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Conjunto de genes que um organismo possui (ex: AA, Aa, aa)</a:t>
            </a:r>
            <a:endParaRPr lang="en-US" sz="1750" dirty="0"/>
          </a:p>
        </p:txBody>
      </p:sp>
      <p:sp>
        <p:nvSpPr>
          <p:cNvPr id="20" name="Shape 15"/>
          <p:cNvSpPr/>
          <p:nvPr/>
        </p:nvSpPr>
        <p:spPr>
          <a:xfrm>
            <a:off x="7428548" y="4940260"/>
            <a:ext cx="6408063" cy="2592348"/>
          </a:xfrm>
          <a:prstGeom prst="roundRect">
            <a:avLst>
              <a:gd name="adj" fmla="val 367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Shape 16"/>
          <p:cNvSpPr/>
          <p:nvPr/>
        </p:nvSpPr>
        <p:spPr>
          <a:xfrm>
            <a:off x="7662982" y="517469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7850148" y="5361742"/>
            <a:ext cx="306110" cy="306110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7662982" y="6081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Fenótipo</a:t>
            </a:r>
            <a:endParaRPr lang="en-US" sz="2200" dirty="0"/>
          </a:p>
        </p:txBody>
      </p:sp>
      <p:sp>
        <p:nvSpPr>
          <p:cNvPr id="24" name="Text 18"/>
          <p:cNvSpPr/>
          <p:nvPr/>
        </p:nvSpPr>
        <p:spPr>
          <a:xfrm>
            <a:off x="7662982" y="657236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Características observáveis resultantes do genótipo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3768"/>
            <a:ext cx="633876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Dominância e Recessividade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757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Alelo Dominante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338864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Representado por letra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maiúscula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(A). Manifesta-se sempre que está presente, mesmo em dose única.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91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Alelo Recessivo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72627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Representado por letra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minúscula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(a). Só se manifesta quando em dose dupla (aa).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4853583"/>
            <a:ext cx="6924437" cy="1326713"/>
          </a:xfrm>
          <a:prstGeom prst="roundRect">
            <a:avLst>
              <a:gd name="adj" fmla="val 7181"/>
            </a:avLst>
          </a:prstGeom>
          <a:solidFill>
            <a:srgbClr val="C7C9EA"/>
          </a:solidFill>
          <a:ln/>
        </p:spPr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5197673"/>
            <a:ext cx="283488" cy="226814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1530906" y="5137071"/>
            <a:ext cx="59605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Importante: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Um organismo com Aa terá o fenótipo dominante, pois o alelo A "mascara" o alelo a.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249" y="1786057"/>
            <a:ext cx="5564862" cy="556486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43332"/>
            <a:ext cx="1784747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929878" y="1065728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011317"/>
            <a:ext cx="124039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LEI PRINCIPAL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460302"/>
            <a:ext cx="503384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Primeira Lei de Mendel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1133951" y="2707600"/>
            <a:ext cx="507468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Lei da Segregação dos Fatores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133951" y="3473053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Cada característica é determinada por dois fatores (alelos) que se separam na formação dos gametas, indo apenas um fator para cada gameta.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2367439"/>
            <a:ext cx="30480" cy="2086570"/>
          </a:xfrm>
          <a:prstGeom prst="rect">
            <a:avLst/>
          </a:prstGeom>
          <a:solidFill>
            <a:srgbClr val="4950BC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709160"/>
            <a:ext cx="4347567" cy="90725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020604" y="58432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Organismo Parental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1020604" y="6333649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Possui dois alelos (Aa)</a:t>
            </a:r>
            <a:endParaRPr lang="en-US" sz="17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1357" y="4709160"/>
            <a:ext cx="4347567" cy="90725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5368171" y="5843230"/>
            <a:ext cx="30950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Formação de Gametas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5368171" y="6333649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Alelos se separam</a:t>
            </a:r>
            <a:endParaRPr lang="en-US" sz="175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88924" y="4709160"/>
            <a:ext cx="4347567" cy="907256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9715738" y="58432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Gametas Formados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9715738" y="6333649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Cada um recebe apenas um alelo (A ou a)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3573"/>
            <a:ext cx="776501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Exemplo Clássico: Cor das Ervilhas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25861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07478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Mendel cruzou ervilhas amarelas puras (AA) com ervilhas verdes puras (aa).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39828" y="300466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Geração F1: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Todas as ervilhas eram amarelas (Aa)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3446859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Geração F2: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75% amarelas e 25% verdes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39828" y="388905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Proporção: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3:1 (dominante:recessivo)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39828" y="445603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padrão confirmou a segregação independente dos alelos!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869638" y="473512"/>
            <a:ext cx="1757839" cy="338733"/>
          </a:xfrm>
          <a:prstGeom prst="roundRect">
            <a:avLst>
              <a:gd name="adj" fmla="val 17080"/>
            </a:avLst>
          </a:prstGeom>
          <a:noFill/>
          <a:ln w="7620">
            <a:solidFill>
              <a:srgbClr val="4950B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980486" y="532686"/>
            <a:ext cx="1536144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FERRAMENTA PRÁTICA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1869638" y="881063"/>
            <a:ext cx="3567589" cy="430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Quadrado de Punnett</a:t>
            </a:r>
            <a:endParaRPr lang="en-US" sz="2700" dirty="0"/>
          </a:p>
        </p:txBody>
      </p:sp>
      <p:sp>
        <p:nvSpPr>
          <p:cNvPr id="5" name="Text 3"/>
          <p:cNvSpPr/>
          <p:nvPr/>
        </p:nvSpPr>
        <p:spPr>
          <a:xfrm>
            <a:off x="1869638" y="1724620"/>
            <a:ext cx="4669869" cy="826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quadrado de Punnett é uma ferramenta visual que nos ajuda a prever as combinações genéticas possíveis em um cruzamento.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1869638" y="2722959"/>
            <a:ext cx="2152293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Como usar: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1869638" y="3164205"/>
            <a:ext cx="4669869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Coloque os gametas de um parental no topo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1869638" y="3499842"/>
            <a:ext cx="4669869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 startAt="2"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Coloque os gametas do outro parental na lateral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1869638" y="3835479"/>
            <a:ext cx="4669869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 startAt="3"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 os alelos nas células internas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1869638" y="4171117"/>
            <a:ext cx="4669869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Font typeface="+mj-lt"/>
              <a:buAutoNum type="arabicPeriod" startAt="4"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Calcule as proporções genotípicas e fenotípicas</a:t>
            </a:r>
            <a:endParaRPr lang="en-US" sz="13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180" y="1763435"/>
            <a:ext cx="5801082" cy="580108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4788"/>
            <a:ext cx="738818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Exemplo de Cruzamento: Aa × Aa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24873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25%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42805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AA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7095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Homozigoto dominante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324873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50%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42805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35893" y="477095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Heterozigoto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324873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25%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42805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aa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7995" y="477095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Homozigoto recessivo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3890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cruzamento entre dois heterozigotos (Aa × Aa), obtemos uma proporção genotípica de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1:2:1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uma proporção fenotípica de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3:1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(75% dominante, 25% recessivo).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785</Words>
  <Application>Microsoft Office PowerPoint</Application>
  <PresentationFormat>Personalizar</PresentationFormat>
  <Paragraphs>151</Paragraphs>
  <Slides>14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Arial</vt:lpstr>
      <vt:lpstr>Inter Light</vt:lpstr>
      <vt:lpstr>Inter</vt:lpstr>
      <vt:lpstr>Inter Bold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Juliana Guimarães</dc:creator>
  <cp:lastModifiedBy>Juliana Guimarães</cp:lastModifiedBy>
  <cp:revision>2</cp:revision>
  <dcterms:created xsi:type="dcterms:W3CDTF">2026-01-17T17:40:17Z</dcterms:created>
  <dcterms:modified xsi:type="dcterms:W3CDTF">2026-01-17T18:13:59Z</dcterms:modified>
</cp:coreProperties>
</file>